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660" r:id="rId5"/>
  </p:sldMasterIdLst>
  <p:notesMasterIdLst>
    <p:notesMasterId r:id="rId12"/>
  </p:notesMasterIdLst>
  <p:sldIdLst>
    <p:sldId id="267" r:id="rId6"/>
    <p:sldId id="268" r:id="rId7"/>
    <p:sldId id="257" r:id="rId8"/>
    <p:sldId id="259" r:id="rId9"/>
    <p:sldId id="264"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1" autoAdjust="0"/>
    <p:restoredTop sz="85696" autoAdjust="0"/>
  </p:normalViewPr>
  <p:slideViewPr>
    <p:cSldViewPr snapToGrid="0">
      <p:cViewPr varScale="1">
        <p:scale>
          <a:sx n="78" d="100"/>
          <a:sy n="78" d="100"/>
        </p:scale>
        <p:origin x="246"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3/24/2023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390186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talking about:</a:t>
            </a:r>
          </a:p>
          <a:p>
            <a:pPr marL="171450" indent="-171450">
              <a:buFont typeface="Arial" panose="020B0604020202020204" pitchFamily="34" charset="0"/>
              <a:buChar char="•"/>
            </a:pPr>
            <a:r>
              <a:rPr lang="en-US" dirty="0"/>
              <a:t>Initiatives</a:t>
            </a:r>
          </a:p>
        </p:txBody>
      </p:sp>
      <p:sp>
        <p:nvSpPr>
          <p:cNvPr id="4" name="Slide Number Placeholder 3"/>
          <p:cNvSpPr>
            <a:spLocks noGrp="1"/>
          </p:cNvSpPr>
          <p:nvPr>
            <p:ph type="sldNum" sz="quarter" idx="10"/>
          </p:nvPr>
        </p:nvSpPr>
        <p:spPr/>
        <p:txBody>
          <a:bodyPr/>
          <a:lstStyle/>
          <a:p>
            <a:fld id="{E0746DE6-3336-457D-A091-FA20AC1C536E}" type="slidenum">
              <a:rPr lang="en-US" smtClean="0"/>
              <a:t>5</a:t>
            </a:fld>
            <a:endParaRPr lang="en-US"/>
          </a:p>
        </p:txBody>
      </p:sp>
    </p:spTree>
    <p:extLst>
      <p:ext uri="{BB962C8B-B14F-4D97-AF65-F5344CB8AC3E}">
        <p14:creationId xmlns:p14="http://schemas.microsoft.com/office/powerpoint/2010/main" val="853954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3/24/2023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2912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88053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3/24/2023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80389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4260" y="462455"/>
            <a:ext cx="10515600" cy="822263"/>
          </a:xfrm>
        </p:spPr>
        <p:txBody>
          <a:bodyPr>
            <a:normAutofit/>
          </a:bodyPr>
          <a:lstStyle>
            <a:lvl1pPr>
              <a:defRPr sz="3600">
                <a:solidFill>
                  <a:srgbClr val="D24726"/>
                </a:solidFill>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838200" y="1625936"/>
            <a:ext cx="10515600" cy="4351338"/>
          </a:xfrm>
        </p:spPr>
        <p:txBody>
          <a:bodyPr/>
          <a:lstStyle>
            <a:lvl1pPr>
              <a:defRPr sz="1400" baseline="0">
                <a:solidFill>
                  <a:srgbClr val="595959"/>
                </a:solidFill>
                <a:latin typeface="Segoe UI Semilight" panose="020B0402040204020203" pitchFamily="34" charset="0"/>
                <a:cs typeface="Segoe UI Semilight" panose="020B0402040204020203" pitchFamily="34" charset="0"/>
              </a:defRPr>
            </a:lvl1pPr>
            <a:lvl2pPr>
              <a:defRPr sz="1200" baseline="0">
                <a:solidFill>
                  <a:srgbClr val="595959"/>
                </a:solidFill>
                <a:latin typeface="Segoe UI Semilight" panose="020B0402040204020203" pitchFamily="34" charset="0"/>
                <a:cs typeface="Segoe UI Semilight" panose="020B0402040204020203" pitchFamily="34" charset="0"/>
              </a:defRPr>
            </a:lvl2pPr>
            <a:lvl3pPr>
              <a:defRPr sz="1200" baseline="0">
                <a:solidFill>
                  <a:srgbClr val="595959"/>
                </a:solidFill>
                <a:latin typeface="Segoe UI Semilight" panose="020B0402040204020203" pitchFamily="34" charset="0"/>
                <a:cs typeface="Segoe UI Semilight" panose="020B0402040204020203" pitchFamily="34" charset="0"/>
              </a:defRPr>
            </a:lvl3pPr>
            <a:lvl4pPr>
              <a:defRPr sz="1200" baseline="0">
                <a:solidFill>
                  <a:srgbClr val="595959"/>
                </a:solidFill>
                <a:latin typeface="Segoe UI Semilight" panose="020B0402040204020203" pitchFamily="34" charset="0"/>
                <a:cs typeface="Segoe UI Semilight" panose="020B0402040204020203" pitchFamily="34" charset="0"/>
              </a:defRPr>
            </a:lvl4pPr>
            <a:lvl5pPr>
              <a:defRPr sz="1200" baseline="0">
                <a:solidFill>
                  <a:srgbClr val="595959"/>
                </a:solidFill>
                <a:latin typeface="Segoe UI Semilight" panose="020B0402040204020203" pitchFamily="34" charset="0"/>
                <a:cs typeface="Segoe UI Semilight" panose="020B04020402040202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652CD92-9D15-43B4-8516-073FCDAC90D4}" type="datetimeFigureOut">
              <a:rPr lang="en-US" smtClean="0"/>
              <a:t>3/24/2023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E1560-7126-406C-A531-3A398E8D0EEA}" type="slidenum">
              <a:rPr lang="en-US" smtClean="0"/>
              <a:t>‹#›</a:t>
            </a:fld>
            <a:endParaRPr lang="en-US"/>
          </a:p>
        </p:txBody>
      </p:sp>
      <p:cxnSp>
        <p:nvCxnSpPr>
          <p:cNvPr id="7" name="Straight Connector 6"/>
          <p:cNvCxnSpPr/>
          <p:nvPr userDrawn="1"/>
        </p:nvCxnSpPr>
        <p:spPr>
          <a:xfrm>
            <a:off x="952500" y="1284718"/>
            <a:ext cx="10363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552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93710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3/24/2023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261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0667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8207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89741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3849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3/24/2023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85278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92541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3/24/2023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08411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2CD92-9D15-43B4-8516-073FCDAC90D4}" type="datetimeFigureOut">
              <a:rPr lang="en-US" smtClean="0"/>
              <a:t>3/24/2023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E1560-7126-406C-A531-3A398E8D0EEA}" type="slidenum">
              <a:rPr lang="en-US" smtClean="0"/>
              <a:t>‹#›</a:t>
            </a:fld>
            <a:endParaRPr lang="en-US"/>
          </a:p>
        </p:txBody>
      </p:sp>
    </p:spTree>
    <p:extLst>
      <p:ext uri="{BB962C8B-B14F-4D97-AF65-F5344CB8AC3E}">
        <p14:creationId xmlns:p14="http://schemas.microsoft.com/office/powerpoint/2010/main" val="3184122265"/>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tm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elona.pojani@unitir.edu.al" TargetMode="External"/><Relationship Id="rId2" Type="http://schemas.openxmlformats.org/officeDocument/2006/relationships/hyperlink" Target="mailto:etleva.bajrami@unitir.edu.al" TargetMode="External"/><Relationship Id="rId1" Type="http://schemas.openxmlformats.org/officeDocument/2006/relationships/slideLayout" Target="../slideLayouts/slideLayout2.xml"/><Relationship Id="rId4" Type="http://schemas.openxmlformats.org/officeDocument/2006/relationships/hyperlink" Target="mailto:perseta.grabova@unitir.edu.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59595-E247-0968-D7B0-9DAA4E8C5BFC}"/>
              </a:ext>
            </a:extLst>
          </p:cNvPr>
          <p:cNvSpPr>
            <a:spLocks noGrp="1"/>
          </p:cNvSpPr>
          <p:nvPr>
            <p:ph type="ctrTitle"/>
          </p:nvPr>
        </p:nvSpPr>
        <p:spPr>
          <a:xfrm>
            <a:off x="635070" y="3085766"/>
            <a:ext cx="10993549" cy="1475013"/>
          </a:xfrm>
        </p:spPr>
        <p:txBody>
          <a:bodyPr>
            <a:normAutofit fontScale="90000"/>
          </a:bodyPr>
          <a:lstStyle/>
          <a:p>
            <a:r>
              <a:rPr lang="en-US" dirty="0">
                <a:solidFill>
                  <a:schemeClr val="accent5">
                    <a:lumMod val="75000"/>
                  </a:schemeClr>
                </a:solidFill>
              </a:rPr>
              <a:t>Projects and initiatives at Faculty of Economics, University of Tirana on climate and energy</a:t>
            </a:r>
            <a:endParaRPr lang="sq-AL" dirty="0">
              <a:solidFill>
                <a:schemeClr val="accent5">
                  <a:lumMod val="75000"/>
                </a:schemeClr>
              </a:solidFill>
            </a:endParaRPr>
          </a:p>
        </p:txBody>
      </p:sp>
      <p:sp>
        <p:nvSpPr>
          <p:cNvPr id="3" name="Subtitle 2">
            <a:extLst>
              <a:ext uri="{FF2B5EF4-FFF2-40B4-BE49-F238E27FC236}">
                <a16:creationId xmlns:a16="http://schemas.microsoft.com/office/drawing/2014/main" id="{29E07498-0B0C-E184-E080-E49602DE284A}"/>
              </a:ext>
            </a:extLst>
          </p:cNvPr>
          <p:cNvSpPr>
            <a:spLocks noGrp="1"/>
          </p:cNvSpPr>
          <p:nvPr>
            <p:ph type="subTitle" idx="1"/>
          </p:nvPr>
        </p:nvSpPr>
        <p:spPr>
          <a:xfrm>
            <a:off x="635073" y="4562298"/>
            <a:ext cx="10993546" cy="590321"/>
          </a:xfrm>
        </p:spPr>
        <p:txBody>
          <a:bodyPr/>
          <a:lstStyle/>
          <a:p>
            <a:r>
              <a:rPr lang="en-US" dirty="0">
                <a:solidFill>
                  <a:schemeClr val="accent5">
                    <a:lumMod val="75000"/>
                  </a:schemeClr>
                </a:solidFill>
              </a:rPr>
              <a:t>PRO-FACTS - </a:t>
            </a:r>
            <a:r>
              <a:rPr lang="en-US" dirty="0"/>
              <a:t>Project presentation</a:t>
            </a:r>
            <a:endParaRPr lang="sq-AL" dirty="0"/>
          </a:p>
        </p:txBody>
      </p:sp>
      <p:pic>
        <p:nvPicPr>
          <p:cNvPr id="1026" name="Picture 2">
            <a:extLst>
              <a:ext uri="{FF2B5EF4-FFF2-40B4-BE49-F238E27FC236}">
                <a16:creationId xmlns:a16="http://schemas.microsoft.com/office/drawing/2014/main" id="{4FE4D076-10A6-9DCF-819D-1D70C8A804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7180" y="49904"/>
            <a:ext cx="1554304" cy="105174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F0630EC0-D7F1-A7E2-2B75-E6C9C9CF2D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8110" y="1408191"/>
            <a:ext cx="2857500" cy="15811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2756042" cy="857294"/>
          </a:xfrm>
          <a:prstGeom prst="rect">
            <a:avLst/>
          </a:prstGeom>
        </p:spPr>
      </p:pic>
      <p:pic>
        <p:nvPicPr>
          <p:cNvPr id="1030" name="Picture 6" descr="University of Tirana - Wikipedia">
            <a:extLst>
              <a:ext uri="{FF2B5EF4-FFF2-40B4-BE49-F238E27FC236}">
                <a16:creationId xmlns:a16="http://schemas.microsoft.com/office/drawing/2014/main" id="{F7B9AAE7-8D8E-7AF4-04B6-F508EF10024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37692" y="86966"/>
            <a:ext cx="981855" cy="98185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6334780"/>
            <a:ext cx="12119547" cy="523220"/>
          </a:xfrm>
          <a:prstGeom prst="rect">
            <a:avLst/>
          </a:prstGeom>
        </p:spPr>
        <p:txBody>
          <a:bodyPr wrap="square">
            <a:spAutoFit/>
          </a:bodyPr>
          <a:lstStyle/>
          <a:p>
            <a:pPr algn="ctr"/>
            <a:r>
              <a:rPr lang="en-US" sz="1400" dirty="0"/>
              <a:t>“Funded by the European Union. Views and opinions expressed are however those of the author(s) only and do not necessarily reflect those of the European Union or EACEA. Neither the European Union nor the granting authority can be held responsible for them.” </a:t>
            </a:r>
            <a:endParaRPr lang="sq-AL" sz="1400" dirty="0"/>
          </a:p>
        </p:txBody>
      </p:sp>
    </p:spTree>
    <p:extLst>
      <p:ext uri="{BB962C8B-B14F-4D97-AF65-F5344CB8AC3E}">
        <p14:creationId xmlns:p14="http://schemas.microsoft.com/office/powerpoint/2010/main" val="629213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Good Practices from University of Tirana</a:t>
            </a:r>
            <a:br>
              <a:rPr lang="en-US"/>
            </a:br>
            <a:endParaRPr lang="sq-AL" dirty="0"/>
          </a:p>
        </p:txBody>
      </p:sp>
      <p:sp>
        <p:nvSpPr>
          <p:cNvPr id="3" name="Content Placeholder 2"/>
          <p:cNvSpPr>
            <a:spLocks noGrp="1"/>
          </p:cNvSpPr>
          <p:nvPr>
            <p:ph idx="1"/>
          </p:nvPr>
        </p:nvSpPr>
        <p:spPr>
          <a:xfrm>
            <a:off x="838200" y="1625935"/>
            <a:ext cx="10515600" cy="5059677"/>
          </a:xfrm>
        </p:spPr>
        <p:txBody>
          <a:bodyPr>
            <a:normAutofit fontScale="85000" lnSpcReduction="20000"/>
          </a:bodyPr>
          <a:lstStyle/>
          <a:p>
            <a:r>
              <a:rPr lang="en-US" sz="2400" dirty="0"/>
              <a:t>Reforming traditional programs of studies </a:t>
            </a:r>
          </a:p>
          <a:p>
            <a:endParaRPr lang="en-US" sz="2400" dirty="0"/>
          </a:p>
          <a:p>
            <a:r>
              <a:rPr lang="en-US" sz="2400" dirty="0"/>
              <a:t>Interfaculty collaboration </a:t>
            </a:r>
          </a:p>
          <a:p>
            <a:endParaRPr lang="en-US" sz="2400" dirty="0"/>
          </a:p>
          <a:p>
            <a:r>
              <a:rPr lang="en-US" sz="2400" dirty="0"/>
              <a:t>Inter-institutional collaboration </a:t>
            </a:r>
          </a:p>
          <a:p>
            <a:endParaRPr lang="en-US" sz="2400" dirty="0"/>
          </a:p>
          <a:p>
            <a:r>
              <a:rPr lang="en-US" sz="2400" dirty="0"/>
              <a:t>Interdisciplinary research and studies </a:t>
            </a:r>
          </a:p>
          <a:p>
            <a:endParaRPr lang="en-US" sz="2400" dirty="0"/>
          </a:p>
          <a:p>
            <a:r>
              <a:rPr lang="en-US" sz="2400" dirty="0"/>
              <a:t>4 European funded projects mainstreaming resilience into Faculty of Economy Curricula:</a:t>
            </a:r>
          </a:p>
          <a:p>
            <a:pPr lvl="1"/>
            <a:r>
              <a:rPr lang="en-US" sz="2200" dirty="0"/>
              <a:t>2016-2020: Knowledge for a Resilient Society – K-Force</a:t>
            </a:r>
          </a:p>
          <a:p>
            <a:pPr lvl="1"/>
            <a:r>
              <a:rPr lang="en-US" sz="2200" dirty="0"/>
              <a:t>2020-2023: Promoting CCA and DRM in the framework of EU Integration – DR-EU-CC</a:t>
            </a:r>
          </a:p>
          <a:p>
            <a:pPr lvl="1"/>
            <a:r>
              <a:rPr lang="en-US" sz="2200" dirty="0"/>
              <a:t>2022-2025: </a:t>
            </a:r>
            <a:r>
              <a:rPr lang="en-US" sz="2200" dirty="0" err="1"/>
              <a:t>PROmoting</a:t>
            </a:r>
            <a:r>
              <a:rPr lang="en-US" sz="2200" dirty="0"/>
              <a:t> Knowledge on EU Policy in Fiscal Administration, Climate, Energy </a:t>
            </a:r>
            <a:r>
              <a:rPr lang="en-US" sz="2200" dirty="0" err="1"/>
              <a:t>TopicS</a:t>
            </a:r>
            <a:r>
              <a:rPr lang="en-US" sz="2200" dirty="0"/>
              <a:t> – Pro-Facts</a:t>
            </a:r>
          </a:p>
          <a:p>
            <a:pPr lvl="1"/>
            <a:r>
              <a:rPr lang="en-US" sz="2200" dirty="0"/>
              <a:t>2022-2025 (forthcoming): </a:t>
            </a:r>
            <a:r>
              <a:rPr lang="en-US" sz="2200" dirty="0" err="1"/>
              <a:t>jOiNEd</a:t>
            </a:r>
            <a:r>
              <a:rPr lang="en-US" sz="2200" dirty="0"/>
              <a:t> For </a:t>
            </a:r>
            <a:r>
              <a:rPr lang="en-US" sz="2200" dirty="0" err="1"/>
              <a:t>sUsTainability</a:t>
            </a:r>
            <a:r>
              <a:rPr lang="en-US" sz="2200" dirty="0"/>
              <a:t>: </a:t>
            </a:r>
            <a:r>
              <a:rPr lang="en-US" sz="2200" dirty="0" err="1"/>
              <a:t>bUilidng</a:t>
            </a:r>
            <a:r>
              <a:rPr lang="en-US" sz="2200" dirty="0"/>
              <a:t> climate </a:t>
            </a:r>
            <a:r>
              <a:rPr lang="en-US" sz="2200" dirty="0" err="1"/>
              <a:t>REsilient</a:t>
            </a:r>
            <a:r>
              <a:rPr lang="en-US" sz="2200" dirty="0"/>
              <a:t> communities in EU and the Balkans – 1FUTURE</a:t>
            </a:r>
            <a:br>
              <a:rPr lang="en-US" sz="2200" dirty="0"/>
            </a:br>
            <a:r>
              <a:rPr lang="en-US" sz="2200" dirty="0"/>
              <a:t> </a:t>
            </a:r>
          </a:p>
          <a:p>
            <a:endParaRPr lang="sq-AL" dirty="0"/>
          </a:p>
        </p:txBody>
      </p:sp>
    </p:spTree>
    <p:extLst>
      <p:ext uri="{BB962C8B-B14F-4D97-AF65-F5344CB8AC3E}">
        <p14:creationId xmlns:p14="http://schemas.microsoft.com/office/powerpoint/2010/main" val="4288631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DA537-9EAD-4C2A-8B8C-B5471C6F5D65}"/>
              </a:ext>
            </a:extLst>
          </p:cNvPr>
          <p:cNvSpPr>
            <a:spLocks noGrp="1"/>
          </p:cNvSpPr>
          <p:nvPr>
            <p:ph type="title"/>
          </p:nvPr>
        </p:nvSpPr>
        <p:spPr>
          <a:xfrm>
            <a:off x="4965430" y="629268"/>
            <a:ext cx="6586491" cy="1286160"/>
          </a:xfrm>
        </p:spPr>
        <p:txBody>
          <a:bodyPr vert="horz" lIns="91440" tIns="45720" rIns="91440" bIns="45720" rtlCol="0" anchor="b">
            <a:normAutofit fontScale="90000"/>
          </a:bodyPr>
          <a:lstStyle/>
          <a:p>
            <a:r>
              <a:rPr lang="en-US" sz="4400" dirty="0">
                <a:latin typeface="Segoe UI Light" panose="020B0702040204020203" pitchFamily="34" charset="0"/>
                <a:ea typeface="Segoe UI Light" panose="020B0702040204020203" pitchFamily="34" charset="0"/>
                <a:cs typeface="Segoe UI" panose="020B0502040204020203" pitchFamily="34" charset="0"/>
              </a:rPr>
              <a:t>JEAN MONNET MODULE - </a:t>
            </a:r>
            <a:r>
              <a:rPr lang="en-US" sz="4400" dirty="0">
                <a:solidFill>
                  <a:schemeClr val="accent6">
                    <a:lumMod val="75000"/>
                  </a:schemeClr>
                </a:solidFill>
                <a:latin typeface="Segoe UI Light" panose="020B0702040204020203" pitchFamily="34" charset="0"/>
                <a:ea typeface="Segoe UI Light" panose="020B0702040204020203" pitchFamily="34" charset="0"/>
                <a:cs typeface="Segoe UI" panose="020B0502040204020203" pitchFamily="34" charset="0"/>
              </a:rPr>
              <a:t>PROFACTS</a:t>
            </a:r>
            <a:endParaRPr lang="en-US" sz="4400" dirty="0">
              <a:solidFill>
                <a:schemeClr val="tx1"/>
              </a:solidFill>
              <a:latin typeface="+mj-lt"/>
              <a:cs typeface="+mj-cs"/>
            </a:endParaRPr>
          </a:p>
        </p:txBody>
      </p:sp>
      <p:sp>
        <p:nvSpPr>
          <p:cNvPr id="3" name="Content Placeholder 2">
            <a:extLst>
              <a:ext uri="{FF2B5EF4-FFF2-40B4-BE49-F238E27FC236}">
                <a16:creationId xmlns:a16="http://schemas.microsoft.com/office/drawing/2014/main" id="{60106C6B-49E2-4E93-AEC3-AA4886AC999D}"/>
              </a:ext>
            </a:extLst>
          </p:cNvPr>
          <p:cNvSpPr>
            <a:spLocks noGrp="1"/>
          </p:cNvSpPr>
          <p:nvPr>
            <p:ph idx="1"/>
          </p:nvPr>
        </p:nvSpPr>
        <p:spPr>
          <a:xfrm>
            <a:off x="4965431" y="2438400"/>
            <a:ext cx="6586489" cy="3785419"/>
          </a:xfrm>
        </p:spPr>
        <p:txBody>
          <a:bodyPr vert="horz" lIns="91440" tIns="45720" rIns="91440" bIns="45720" rtlCol="0">
            <a:normAutofit/>
          </a:bodyPr>
          <a:lstStyle/>
          <a:p>
            <a:pPr marL="0"/>
            <a:r>
              <a:rPr lang="en-US" sz="1300" b="1" dirty="0">
                <a:solidFill>
                  <a:schemeClr val="tx1"/>
                </a:solidFill>
                <a:latin typeface="+mn-lt"/>
                <a:cs typeface="+mn-cs"/>
              </a:rPr>
              <a:t>Renewable Energy research in</a:t>
            </a:r>
            <a:r>
              <a:rPr lang="en-US" sz="1300" dirty="0">
                <a:solidFill>
                  <a:schemeClr val="tx1"/>
                </a:solidFill>
                <a:latin typeface="+mn-lt"/>
                <a:cs typeface="+mn-cs"/>
              </a:rPr>
              <a:t> </a:t>
            </a:r>
          </a:p>
          <a:p>
            <a:pPr lvl="1"/>
            <a:r>
              <a:rPr lang="en-US" sz="1300" dirty="0">
                <a:solidFill>
                  <a:schemeClr val="tx1"/>
                </a:solidFill>
                <a:latin typeface="+mn-lt"/>
                <a:cs typeface="+mn-cs"/>
              </a:rPr>
              <a:t>Solar  Power , Wind  Power </a:t>
            </a:r>
            <a:r>
              <a:rPr lang="en-US" sz="1300" dirty="0" err="1">
                <a:solidFill>
                  <a:schemeClr val="tx1"/>
                </a:solidFill>
                <a:latin typeface="+mn-lt"/>
                <a:cs typeface="+mn-cs"/>
              </a:rPr>
              <a:t>etc</a:t>
            </a:r>
            <a:endParaRPr lang="en-US" sz="1300" dirty="0">
              <a:solidFill>
                <a:schemeClr val="tx1"/>
              </a:solidFill>
              <a:latin typeface="+mn-lt"/>
              <a:cs typeface="+mn-cs"/>
            </a:endParaRPr>
          </a:p>
          <a:p>
            <a:pPr lvl="1"/>
            <a:r>
              <a:rPr lang="en-US" sz="1300" dirty="0">
                <a:solidFill>
                  <a:schemeClr val="tx1"/>
                </a:solidFill>
                <a:latin typeface="+mn-lt"/>
                <a:cs typeface="+mn-cs"/>
              </a:rPr>
              <a:t>Our potential to develop a sustainable electricity supply system</a:t>
            </a:r>
          </a:p>
          <a:p>
            <a:pPr lvl="1"/>
            <a:r>
              <a:rPr lang="en-US" sz="1300" dirty="0">
                <a:solidFill>
                  <a:schemeClr val="tx1"/>
                </a:solidFill>
                <a:latin typeface="+mn-lt"/>
                <a:cs typeface="+mn-cs"/>
              </a:rPr>
              <a:t>Emergence of new and integration of energy markets, risk management and financial products</a:t>
            </a:r>
          </a:p>
          <a:p>
            <a:pPr lvl="1"/>
            <a:r>
              <a:rPr lang="en-US" sz="1300" dirty="0">
                <a:solidFill>
                  <a:schemeClr val="tx1"/>
                </a:solidFill>
                <a:latin typeface="+mn-lt"/>
                <a:cs typeface="+mn-cs"/>
              </a:rPr>
              <a:t>Energy Policy design</a:t>
            </a:r>
          </a:p>
          <a:p>
            <a:pPr lvl="1"/>
            <a:endParaRPr lang="en-US" sz="1300" dirty="0">
              <a:solidFill>
                <a:schemeClr val="tx1"/>
              </a:solidFill>
              <a:latin typeface="+mn-lt"/>
              <a:cs typeface="+mn-cs"/>
            </a:endParaRPr>
          </a:p>
          <a:p>
            <a:pPr marL="457200" lvl="1"/>
            <a:r>
              <a:rPr lang="en-US" sz="1300" b="1" dirty="0">
                <a:solidFill>
                  <a:schemeClr val="tx1"/>
                </a:solidFill>
                <a:latin typeface="+mn-lt"/>
                <a:cs typeface="+mn-cs"/>
              </a:rPr>
              <a:t>Fiscal policy research</a:t>
            </a:r>
          </a:p>
          <a:p>
            <a:pPr lvl="1"/>
            <a:r>
              <a:rPr lang="en-US" sz="1300" dirty="0">
                <a:solidFill>
                  <a:schemeClr val="tx1"/>
                </a:solidFill>
                <a:latin typeface="+mn-lt"/>
                <a:cs typeface="+mn-cs"/>
              </a:rPr>
              <a:t>Inventing and adopting mechanisms to address environmental goals through fiscal policy</a:t>
            </a:r>
          </a:p>
          <a:p>
            <a:pPr lvl="1"/>
            <a:r>
              <a:rPr lang="en-US" sz="1300" dirty="0">
                <a:solidFill>
                  <a:schemeClr val="tx1"/>
                </a:solidFill>
                <a:latin typeface="+mn-lt"/>
                <a:cs typeface="+mn-cs"/>
              </a:rPr>
              <a:t>Planning Public Expenditures through new optics</a:t>
            </a:r>
          </a:p>
          <a:p>
            <a:pPr lvl="1"/>
            <a:r>
              <a:rPr lang="en-US" sz="1300" dirty="0">
                <a:solidFill>
                  <a:schemeClr val="tx1"/>
                </a:solidFill>
                <a:latin typeface="+mn-lt"/>
                <a:cs typeface="+mn-cs"/>
              </a:rPr>
              <a:t>Environmental taxes</a:t>
            </a:r>
          </a:p>
          <a:p>
            <a:pPr marL="0"/>
            <a:r>
              <a:rPr lang="en-US" sz="1300" b="1" dirty="0">
                <a:solidFill>
                  <a:schemeClr val="tx1"/>
                </a:solidFill>
                <a:latin typeface="+mn-lt"/>
                <a:cs typeface="+mn-cs"/>
              </a:rPr>
              <a:t>Climate </a:t>
            </a:r>
          </a:p>
          <a:p>
            <a:pPr lvl="1"/>
            <a:r>
              <a:rPr lang="en-US" sz="1300" dirty="0">
                <a:solidFill>
                  <a:schemeClr val="tx1"/>
                </a:solidFill>
                <a:latin typeface="+mn-lt"/>
                <a:cs typeface="+mn-cs"/>
              </a:rPr>
              <a:t>Converging and coordinating efforts to mitigate climate change</a:t>
            </a:r>
          </a:p>
          <a:p>
            <a:pPr lvl="1"/>
            <a:r>
              <a:rPr lang="en-US" sz="1300" dirty="0">
                <a:solidFill>
                  <a:schemeClr val="tx1"/>
                </a:solidFill>
                <a:latin typeface="+mn-lt"/>
                <a:cs typeface="+mn-cs"/>
              </a:rPr>
              <a:t>Adoption of policy changes in international and national framework</a:t>
            </a:r>
          </a:p>
        </p:txBody>
      </p:sp>
      <p:pic>
        <p:nvPicPr>
          <p:cNvPr id="18" name="Picture 4">
            <a:extLst>
              <a:ext uri="{FF2B5EF4-FFF2-40B4-BE49-F238E27FC236}">
                <a16:creationId xmlns:a16="http://schemas.microsoft.com/office/drawing/2014/main" id="{367791F4-768C-3412-8E9F-8F25BEF2429D}"/>
              </a:ext>
            </a:extLst>
          </p:cNvPr>
          <p:cNvPicPr>
            <a:picLocks noChangeAspect="1"/>
          </p:cNvPicPr>
          <p:nvPr/>
        </p:nvPicPr>
        <p:blipFill rotWithShape="1">
          <a:blip r:embed="rId2"/>
          <a:srcRect l="36815" r="18065" b="-1"/>
          <a:stretch/>
        </p:blipFill>
        <p:spPr>
          <a:xfrm>
            <a:off x="20" y="10"/>
            <a:ext cx="4635571" cy="6857990"/>
          </a:xfrm>
          <a:prstGeom prst="rect">
            <a:avLst/>
          </a:prstGeom>
          <a:effectLst/>
        </p:spPr>
      </p:pic>
      <p:cxnSp>
        <p:nvCxnSpPr>
          <p:cNvPr id="1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8AF5B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3866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Graph on document with pen">
            <a:extLst>
              <a:ext uri="{FF2B5EF4-FFF2-40B4-BE49-F238E27FC236}">
                <a16:creationId xmlns:a16="http://schemas.microsoft.com/office/drawing/2014/main" id="{58E2F545-832C-39E9-A6E7-5E35A093862C}"/>
              </a:ext>
            </a:extLst>
          </p:cNvPr>
          <p:cNvPicPr>
            <a:picLocks noChangeAspect="1"/>
          </p:cNvPicPr>
          <p:nvPr/>
        </p:nvPicPr>
        <p:blipFill rotWithShape="1">
          <a:blip r:embed="rId2"/>
          <a:srcRect l="34131" r="20408" b="-1"/>
          <a:stretch/>
        </p:blipFill>
        <p:spPr>
          <a:xfrm>
            <a:off x="7521283" y="10"/>
            <a:ext cx="4670717" cy="6857990"/>
          </a:xfrm>
          <a:prstGeom prst="rect">
            <a:avLst/>
          </a:prstGeom>
        </p:spPr>
      </p:pic>
      <p:sp>
        <p:nvSpPr>
          <p:cNvPr id="2" name="Title 1"/>
          <p:cNvSpPr>
            <a:spLocks noGrp="1"/>
          </p:cNvSpPr>
          <p:nvPr>
            <p:ph type="title"/>
          </p:nvPr>
        </p:nvSpPr>
        <p:spPr>
          <a:xfrm>
            <a:off x="581192" y="702156"/>
            <a:ext cx="7225075" cy="411867"/>
          </a:xfrm>
        </p:spPr>
        <p:txBody>
          <a:bodyPr>
            <a:normAutofit fontScale="90000"/>
          </a:bodyPr>
          <a:lstStyle/>
          <a:p>
            <a:r>
              <a:rPr lang="en-US" dirty="0">
                <a:solidFill>
                  <a:schemeClr val="accent1"/>
                </a:solidFill>
              </a:rPr>
              <a:t>Intensive </a:t>
            </a:r>
            <a:r>
              <a:rPr lang="en-US" dirty="0" err="1">
                <a:solidFill>
                  <a:schemeClr val="accent1"/>
                </a:solidFill>
              </a:rPr>
              <a:t>CoursE</a:t>
            </a:r>
            <a:endParaRPr lang="en-US" dirty="0">
              <a:solidFill>
                <a:schemeClr val="accent1"/>
              </a:solidFill>
            </a:endParaRPr>
          </a:p>
        </p:txBody>
      </p:sp>
      <p:sp>
        <p:nvSpPr>
          <p:cNvPr id="19" name="Rectangle 18">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type="body" idx="1"/>
          </p:nvPr>
        </p:nvSpPr>
        <p:spPr>
          <a:xfrm>
            <a:off x="231390" y="-347851"/>
            <a:ext cx="6309003" cy="7319384"/>
          </a:xfrm>
        </p:spPr>
        <p:txBody>
          <a:bodyPr>
            <a:normAutofit/>
          </a:bodyPr>
          <a:lstStyle/>
          <a:p>
            <a:pPr marL="83185" marR="568325" indent="10795" algn="just">
              <a:lnSpc>
                <a:spcPct val="95000"/>
              </a:lnSpc>
              <a:spcBef>
                <a:spcPts val="0"/>
              </a:spcBef>
              <a:spcAft>
                <a:spcPts val="0"/>
              </a:spcAft>
            </a:pPr>
            <a:r>
              <a:rPr lang="en-US" sz="1800" b="1" dirty="0">
                <a:effectLst/>
                <a:latin typeface="Times" panose="02020603050405020304" pitchFamily="18" charset="0"/>
                <a:ea typeface="Times" panose="02020603050405020304" pitchFamily="18" charset="0"/>
              </a:rPr>
              <a:t>The aim of this intensive course is to provide specialized, and updated knowledge on:</a:t>
            </a:r>
          </a:p>
          <a:p>
            <a:pPr marL="83185" marR="568325" indent="10795" algn="just">
              <a:lnSpc>
                <a:spcPct val="95000"/>
              </a:lnSpc>
              <a:spcBef>
                <a:spcPts val="0"/>
              </a:spcBef>
              <a:spcAft>
                <a:spcPts val="0"/>
              </a:spcAft>
            </a:pPr>
            <a:endParaRPr lang="en-US" sz="1800" b="1" dirty="0">
              <a:effectLst/>
              <a:latin typeface="Times" panose="02020603050405020304" pitchFamily="18" charset="0"/>
              <a:ea typeface="Times" panose="02020603050405020304" pitchFamily="18" charset="0"/>
            </a:endParaRPr>
          </a:p>
          <a:p>
            <a:pPr marL="407185" marR="568325" lvl="1" indent="10795" algn="just">
              <a:lnSpc>
                <a:spcPct val="95000"/>
              </a:lnSpc>
              <a:spcBef>
                <a:spcPts val="0"/>
              </a:spcBef>
              <a:spcAft>
                <a:spcPts val="0"/>
              </a:spcAft>
            </a:pPr>
            <a:r>
              <a:rPr lang="en-US" b="1" dirty="0">
                <a:latin typeface="Times" panose="02020603050405020304" pitchFamily="18" charset="0"/>
                <a:ea typeface="Times New Roman" panose="02020603050405020304" pitchFamily="18" charset="0"/>
              </a:rPr>
              <a:t>Climate Change</a:t>
            </a:r>
          </a:p>
          <a:p>
            <a:pPr marL="407185" marR="568325" lvl="1" indent="10795" algn="just">
              <a:lnSpc>
                <a:spcPct val="95000"/>
              </a:lnSpc>
              <a:spcBef>
                <a:spcPts val="0"/>
              </a:spcBef>
              <a:spcAft>
                <a:spcPts val="0"/>
              </a:spcAft>
            </a:pPr>
            <a:endParaRPr lang="en-US" b="1" dirty="0">
              <a:latin typeface="Times" panose="02020603050405020304" pitchFamily="18" charset="0"/>
              <a:ea typeface="Times New Roman" panose="02020603050405020304" pitchFamily="18" charset="0"/>
            </a:endParaRPr>
          </a:p>
          <a:p>
            <a:pPr marL="407185" marR="568325" lvl="1" indent="10795" algn="just">
              <a:lnSpc>
                <a:spcPct val="95000"/>
              </a:lnSpc>
              <a:spcBef>
                <a:spcPts val="0"/>
              </a:spcBef>
              <a:spcAft>
                <a:spcPts val="0"/>
              </a:spcAft>
            </a:pPr>
            <a:r>
              <a:rPr lang="en-US" b="1" dirty="0">
                <a:effectLst/>
                <a:latin typeface="Times" panose="02020603050405020304" pitchFamily="18" charset="0"/>
                <a:ea typeface="Times New Roman" panose="02020603050405020304" pitchFamily="18" charset="0"/>
              </a:rPr>
              <a:t>Energy Transition to Renewables</a:t>
            </a:r>
          </a:p>
          <a:p>
            <a:pPr marL="407185" marR="568325" lvl="1" indent="10795" algn="just">
              <a:lnSpc>
                <a:spcPct val="95000"/>
              </a:lnSpc>
              <a:spcBef>
                <a:spcPts val="0"/>
              </a:spcBef>
              <a:spcAft>
                <a:spcPts val="0"/>
              </a:spcAft>
            </a:pPr>
            <a:endParaRPr lang="en-US" b="1" dirty="0">
              <a:effectLst/>
              <a:latin typeface="Times" panose="02020603050405020304" pitchFamily="18" charset="0"/>
              <a:ea typeface="Times New Roman" panose="02020603050405020304" pitchFamily="18" charset="0"/>
            </a:endParaRPr>
          </a:p>
          <a:p>
            <a:pPr marL="407185" marR="568325" lvl="1" indent="10795" algn="just">
              <a:lnSpc>
                <a:spcPct val="95000"/>
              </a:lnSpc>
              <a:spcBef>
                <a:spcPts val="0"/>
              </a:spcBef>
              <a:spcAft>
                <a:spcPts val="0"/>
              </a:spcAft>
            </a:pPr>
            <a:r>
              <a:rPr lang="en-US" b="1" dirty="0">
                <a:latin typeface="Times" panose="02020603050405020304" pitchFamily="18" charset="0"/>
                <a:ea typeface="Times New Roman" panose="02020603050405020304" pitchFamily="18" charset="0"/>
              </a:rPr>
              <a:t>An insight in taxation and market regulation, carbon trading </a:t>
            </a:r>
            <a:r>
              <a:rPr lang="en-US" b="1" dirty="0" err="1">
                <a:latin typeface="Times" panose="02020603050405020304" pitchFamily="18" charset="0"/>
                <a:ea typeface="Times New Roman" panose="02020603050405020304" pitchFamily="18" charset="0"/>
              </a:rPr>
              <a:t>etc</a:t>
            </a:r>
            <a:endParaRPr lang="en-US" b="1" dirty="0">
              <a:latin typeface="Times" panose="02020603050405020304" pitchFamily="18" charset="0"/>
              <a:ea typeface="Times New Roman" panose="02020603050405020304" pitchFamily="18" charset="0"/>
            </a:endParaRPr>
          </a:p>
          <a:p>
            <a:pPr marL="407185" marR="568325" lvl="1" indent="10795" algn="just">
              <a:lnSpc>
                <a:spcPct val="95000"/>
              </a:lnSpc>
              <a:spcBef>
                <a:spcPts val="0"/>
              </a:spcBef>
              <a:spcAft>
                <a:spcPts val="0"/>
              </a:spcAft>
            </a:pPr>
            <a:endParaRPr lang="en-US" b="1" dirty="0">
              <a:latin typeface="Times" panose="02020603050405020304" pitchFamily="18" charset="0"/>
              <a:ea typeface="Times New Roman" panose="02020603050405020304" pitchFamily="18" charset="0"/>
            </a:endParaRPr>
          </a:p>
          <a:p>
            <a:pPr marL="407185" marR="568325" lvl="1" indent="10795" algn="just">
              <a:lnSpc>
                <a:spcPct val="95000"/>
              </a:lnSpc>
              <a:spcBef>
                <a:spcPts val="0"/>
              </a:spcBef>
              <a:spcAft>
                <a:spcPts val="0"/>
              </a:spcAft>
            </a:pPr>
            <a:r>
              <a:rPr lang="en-US" b="1" dirty="0">
                <a:effectLst/>
                <a:latin typeface="Times" panose="02020603050405020304" pitchFamily="18" charset="0"/>
                <a:ea typeface="Times New Roman" panose="02020603050405020304" pitchFamily="18" charset="0"/>
              </a:rPr>
              <a:t>The Green Deal, Green Finances, challenges surrounding them</a:t>
            </a:r>
            <a:endParaRPr lang="sq-AL" dirty="0">
              <a:effectLst/>
              <a:latin typeface="Times New Roman" panose="02020603050405020304" pitchFamily="18" charset="0"/>
              <a:ea typeface="Times New Roman" panose="02020603050405020304" pitchFamily="18" charset="0"/>
            </a:endParaRPr>
          </a:p>
          <a:p>
            <a:pPr>
              <a:buClr>
                <a:srgbClr val="4C81B4"/>
              </a:buClr>
            </a:pPr>
            <a:endParaRPr lang="en-US" dirty="0"/>
          </a:p>
        </p:txBody>
      </p:sp>
    </p:spTree>
    <p:extLst>
      <p:ext uri="{BB962C8B-B14F-4D97-AF65-F5344CB8AC3E}">
        <p14:creationId xmlns:p14="http://schemas.microsoft.com/office/powerpoint/2010/main" val="3208912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Wall of advesive notes with one standing out">
            <a:extLst>
              <a:ext uri="{FF2B5EF4-FFF2-40B4-BE49-F238E27FC236}">
                <a16:creationId xmlns:a16="http://schemas.microsoft.com/office/drawing/2014/main" id="{301230DB-C6E7-7A65-DFD6-EFE3F7E5A01F}"/>
              </a:ext>
            </a:extLst>
          </p:cNvPr>
          <p:cNvPicPr>
            <a:picLocks noChangeAspect="1"/>
          </p:cNvPicPr>
          <p:nvPr/>
        </p:nvPicPr>
        <p:blipFill rotWithShape="1">
          <a:blip r:embed="rId3"/>
          <a:srcRect l="18837" r="35702" b="-1"/>
          <a:stretch/>
        </p:blipFill>
        <p:spPr>
          <a:xfrm>
            <a:off x="7521283" y="10"/>
            <a:ext cx="4670717" cy="6857990"/>
          </a:xfrm>
          <a:prstGeom prst="rect">
            <a:avLst/>
          </a:prstGeom>
        </p:spPr>
      </p:pic>
      <p:sp>
        <p:nvSpPr>
          <p:cNvPr id="2" name="Title 1"/>
          <p:cNvSpPr>
            <a:spLocks noGrp="1"/>
          </p:cNvSpPr>
          <p:nvPr>
            <p:ph type="title"/>
          </p:nvPr>
        </p:nvSpPr>
        <p:spPr>
          <a:xfrm>
            <a:off x="581192" y="702156"/>
            <a:ext cx="7225075" cy="1013800"/>
          </a:xfrm>
        </p:spPr>
        <p:txBody>
          <a:bodyPr>
            <a:normAutofit/>
          </a:bodyPr>
          <a:lstStyle/>
          <a:p>
            <a:r>
              <a:rPr lang="en-US" dirty="0">
                <a:solidFill>
                  <a:schemeClr val="accent1"/>
                </a:solidFill>
              </a:rPr>
              <a:t>Expected outcomes</a:t>
            </a:r>
          </a:p>
        </p:txBody>
      </p:sp>
      <p:sp>
        <p:nvSpPr>
          <p:cNvPr id="19" name="Rectangle 18">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634443" y="751771"/>
            <a:ext cx="6309003" cy="3962266"/>
          </a:xfrm>
        </p:spPr>
        <p:txBody>
          <a:bodyPr>
            <a:normAutofit/>
          </a:bodyPr>
          <a:lstStyle/>
          <a:p>
            <a:pPr>
              <a:buClr>
                <a:srgbClr val="FDAC59"/>
              </a:buClr>
            </a:pPr>
            <a:r>
              <a:rPr lang="en-US" dirty="0"/>
              <a:t>Participants are provided with new information on these mainstreaming topics</a:t>
            </a:r>
          </a:p>
          <a:p>
            <a:pPr>
              <a:buClr>
                <a:srgbClr val="FDAC59"/>
              </a:buClr>
            </a:pPr>
            <a:r>
              <a:rPr lang="en-US" dirty="0"/>
              <a:t>Added value through debate and discussions of case studies</a:t>
            </a:r>
          </a:p>
          <a:p>
            <a:pPr>
              <a:buClr>
                <a:srgbClr val="FDAC59"/>
              </a:buClr>
            </a:pPr>
            <a:r>
              <a:rPr lang="en-US" dirty="0"/>
              <a:t>The participants are provided with e Certificate of </a:t>
            </a:r>
            <a:r>
              <a:rPr lang="en-US" dirty="0">
                <a:solidFill>
                  <a:srgbClr val="FF0000"/>
                </a:solidFill>
              </a:rPr>
              <a:t>Attendance</a:t>
            </a:r>
            <a:r>
              <a:rPr lang="en-US" dirty="0"/>
              <a:t> by </a:t>
            </a:r>
            <a:r>
              <a:rPr lang="en-US" dirty="0">
                <a:solidFill>
                  <a:srgbClr val="FF0000"/>
                </a:solidFill>
              </a:rPr>
              <a:t>FEUT</a:t>
            </a:r>
          </a:p>
          <a:p>
            <a:pPr marL="0" indent="0">
              <a:buClr>
                <a:srgbClr val="FDAC59"/>
              </a:buClr>
              <a:buNone/>
            </a:pPr>
            <a:endParaRPr lang="en-US" dirty="0"/>
          </a:p>
        </p:txBody>
      </p:sp>
    </p:spTree>
    <p:extLst>
      <p:ext uri="{BB962C8B-B14F-4D97-AF65-F5344CB8AC3E}">
        <p14:creationId xmlns:p14="http://schemas.microsoft.com/office/powerpoint/2010/main" val="1519422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20642" y="83182"/>
            <a:ext cx="4076149" cy="4608003"/>
          </a:xfrm>
        </p:spPr>
        <p:txBody>
          <a:bodyPr anchor="ctr">
            <a:normAutofit/>
          </a:bodyPr>
          <a:lstStyle/>
          <a:p>
            <a:r>
              <a:rPr lang="en-US" sz="4000" dirty="0" err="1">
                <a:solidFill>
                  <a:schemeClr val="accent2"/>
                </a:solidFill>
              </a:rPr>
              <a:t>ConTacts</a:t>
            </a:r>
            <a:endParaRPr lang="en-US" sz="4000" dirty="0">
              <a:solidFill>
                <a:schemeClr val="accent2"/>
              </a:solidFill>
            </a:endParaRPr>
          </a:p>
        </p:txBody>
      </p:sp>
      <p:sp>
        <p:nvSpPr>
          <p:cNvPr id="36" name="Rectangle 35">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37">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3" name="Content Placeholder 2"/>
          <p:cNvSpPr>
            <a:spLocks noGrp="1"/>
          </p:cNvSpPr>
          <p:nvPr>
            <p:ph type="body" idx="1"/>
          </p:nvPr>
        </p:nvSpPr>
        <p:spPr>
          <a:xfrm>
            <a:off x="5117586" y="1124999"/>
            <a:ext cx="6493222" cy="4488818"/>
          </a:xfrm>
        </p:spPr>
        <p:txBody>
          <a:bodyPr>
            <a:normAutofit/>
          </a:bodyPr>
          <a:lstStyle/>
          <a:p>
            <a:pPr marL="0" indent="0">
              <a:buNone/>
            </a:pPr>
            <a:r>
              <a:rPr lang="en-US" sz="2000" dirty="0" err="1">
                <a:solidFill>
                  <a:schemeClr val="tx1"/>
                </a:solidFill>
              </a:rPr>
              <a:t>Etleva</a:t>
            </a:r>
            <a:r>
              <a:rPr lang="en-US" sz="2000" dirty="0">
                <a:solidFill>
                  <a:schemeClr val="tx1"/>
                </a:solidFill>
              </a:rPr>
              <a:t> </a:t>
            </a:r>
            <a:r>
              <a:rPr lang="en-US" sz="2000" dirty="0" err="1">
                <a:solidFill>
                  <a:schemeClr val="tx1"/>
                </a:solidFill>
              </a:rPr>
              <a:t>Bajrami</a:t>
            </a:r>
            <a:r>
              <a:rPr lang="en-US" sz="2000" dirty="0">
                <a:solidFill>
                  <a:schemeClr val="tx1"/>
                </a:solidFill>
              </a:rPr>
              <a:t>: </a:t>
            </a:r>
            <a:r>
              <a:rPr lang="en-US" sz="2000" dirty="0">
                <a:solidFill>
                  <a:schemeClr val="tx1"/>
                </a:solidFill>
                <a:hlinkClick r:id="rId2">
                  <a:extLst>
                    <a:ext uri="{A12FA001-AC4F-418D-AE19-62706E023703}">
                      <ahyp:hlinkClr xmlns:ahyp="http://schemas.microsoft.com/office/drawing/2018/hyperlinkcolor" val="tx"/>
                    </a:ext>
                  </a:extLst>
                </a:hlinkClick>
              </a:rPr>
              <a:t>etleva.bajrami@unitir.edu.al</a:t>
            </a:r>
            <a:endParaRPr lang="en-US" sz="2000" dirty="0">
              <a:solidFill>
                <a:schemeClr val="tx1"/>
              </a:solidFill>
            </a:endParaRPr>
          </a:p>
          <a:p>
            <a:pPr marL="0" indent="0">
              <a:buNone/>
            </a:pPr>
            <a:r>
              <a:rPr lang="en-US" sz="2000" dirty="0"/>
              <a:t>Matilda Tola: </a:t>
            </a:r>
            <a:r>
              <a:rPr lang="en-US" sz="2000" u="sng" dirty="0"/>
              <a:t>matilda.tola@unitir.edu.al</a:t>
            </a:r>
          </a:p>
          <a:p>
            <a:pPr marL="0" indent="0">
              <a:buNone/>
            </a:pPr>
            <a:r>
              <a:rPr lang="en-US" sz="2000" dirty="0" err="1"/>
              <a:t>Elona</a:t>
            </a:r>
            <a:r>
              <a:rPr lang="en-US" sz="2000" dirty="0"/>
              <a:t> </a:t>
            </a:r>
            <a:r>
              <a:rPr lang="en-US" sz="2000" dirty="0" err="1"/>
              <a:t>Pojani</a:t>
            </a:r>
            <a:r>
              <a:rPr lang="en-US" sz="2000" dirty="0"/>
              <a:t> : </a:t>
            </a:r>
            <a:r>
              <a:rPr lang="en-US" sz="2000" dirty="0">
                <a:solidFill>
                  <a:schemeClr val="tx1"/>
                </a:solidFill>
                <a:hlinkClick r:id="rId3">
                  <a:extLst>
                    <a:ext uri="{A12FA001-AC4F-418D-AE19-62706E023703}">
                      <ahyp:hlinkClr xmlns:ahyp="http://schemas.microsoft.com/office/drawing/2018/hyperlinkcolor" val="tx"/>
                    </a:ext>
                  </a:extLst>
                </a:hlinkClick>
              </a:rPr>
              <a:t>elona.pojani@unitir.edu.al</a:t>
            </a:r>
            <a:r>
              <a:rPr lang="en-US" sz="2000" dirty="0">
                <a:solidFill>
                  <a:schemeClr val="tx1"/>
                </a:solidFill>
              </a:rPr>
              <a:t> </a:t>
            </a:r>
          </a:p>
          <a:p>
            <a:pPr marL="0" indent="0">
              <a:buNone/>
            </a:pPr>
            <a:r>
              <a:rPr lang="en-US" sz="2000" dirty="0" err="1">
                <a:solidFill>
                  <a:schemeClr val="tx1"/>
                </a:solidFill>
              </a:rPr>
              <a:t>Perseta</a:t>
            </a:r>
            <a:r>
              <a:rPr lang="en-US" sz="2000" dirty="0">
                <a:solidFill>
                  <a:schemeClr val="tx1"/>
                </a:solidFill>
              </a:rPr>
              <a:t> </a:t>
            </a:r>
            <a:r>
              <a:rPr lang="en-US" sz="2000" dirty="0" err="1">
                <a:solidFill>
                  <a:schemeClr val="tx1"/>
                </a:solidFill>
              </a:rPr>
              <a:t>Grabova</a:t>
            </a:r>
            <a:r>
              <a:rPr lang="en-US" sz="2000" dirty="0">
                <a:solidFill>
                  <a:schemeClr val="tx1"/>
                </a:solidFill>
              </a:rPr>
              <a:t>: </a:t>
            </a:r>
            <a:r>
              <a:rPr lang="en-US" sz="2000" dirty="0">
                <a:solidFill>
                  <a:schemeClr val="tx1"/>
                </a:solidFill>
                <a:hlinkClick r:id="rId4">
                  <a:extLst>
                    <a:ext uri="{A12FA001-AC4F-418D-AE19-62706E023703}">
                      <ahyp:hlinkClr xmlns:ahyp="http://schemas.microsoft.com/office/drawing/2018/hyperlinkcolor" val="tx"/>
                    </a:ext>
                  </a:extLst>
                </a:hlinkClick>
              </a:rPr>
              <a:t>perseta.grabova@unitir.edu.al</a:t>
            </a:r>
            <a:endParaRPr lang="en-US" sz="2000" dirty="0">
              <a:solidFill>
                <a:schemeClr val="tx1"/>
              </a:solidFill>
            </a:endParaRPr>
          </a:p>
          <a:p>
            <a:pPr marL="0" indent="0">
              <a:buNone/>
            </a:pPr>
            <a:endParaRPr lang="en-US" sz="2000" dirty="0"/>
          </a:p>
          <a:p>
            <a:pPr marL="0" indent="0">
              <a:buNone/>
            </a:pPr>
            <a:endParaRPr lang="en-US" sz="2000" dirty="0"/>
          </a:p>
          <a:p>
            <a:pPr marL="0" indent="0">
              <a:buNone/>
            </a:pPr>
            <a:endParaRPr lang="en-US" sz="2000" dirty="0"/>
          </a:p>
          <a:p>
            <a:pPr marL="0" indent="0">
              <a:buNone/>
            </a:pPr>
            <a:endParaRPr sz="2000" dirty="0"/>
          </a:p>
        </p:txBody>
      </p:sp>
    </p:spTree>
    <p:extLst>
      <p:ext uri="{BB962C8B-B14F-4D97-AF65-F5344CB8AC3E}">
        <p14:creationId xmlns:p14="http://schemas.microsoft.com/office/powerpoint/2010/main" val="358870733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QuickStarter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53B8248722174697A333D772B5B272" ma:contentTypeVersion="7" ma:contentTypeDescription="Create a new document." ma:contentTypeScope="" ma:versionID="2cc8b1af834107fa90e602290e4fb099">
  <xsd:schema xmlns:xsd="http://www.w3.org/2001/XMLSchema" xmlns:xs="http://www.w3.org/2001/XMLSchema" xmlns:p="http://schemas.microsoft.com/office/2006/metadata/properties" xmlns:ns3="dbded4f7-192a-4907-93b9-4d54db466ce1" xmlns:ns4="824225d5-ecca-4626-9767-5a1041cf2056" targetNamespace="http://schemas.microsoft.com/office/2006/metadata/properties" ma:root="true" ma:fieldsID="7748bc1283a61bc2bd51778dfc517bc8" ns3:_="" ns4:_="">
    <xsd:import namespace="dbded4f7-192a-4907-93b9-4d54db466ce1"/>
    <xsd:import namespace="824225d5-ecca-4626-9767-5a1041cf205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ded4f7-192a-4907-93b9-4d54db466c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24225d5-ecca-4626-9767-5a1041cf205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5FAB2E-96C1-4804-AD5E-B5846CD749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ded4f7-192a-4907-93b9-4d54db466ce1"/>
    <ds:schemaRef ds:uri="824225d5-ecca-4626-9767-5a1041cf20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C09774A-2C4F-44F4-B791-8F091C3E1E0E}">
  <ds:schemaRefs>
    <ds:schemaRef ds:uri="http://schemas.microsoft.com/sharepoint/v3/contenttype/forms"/>
  </ds:schemaRefs>
</ds:datastoreItem>
</file>

<file path=customXml/itemProps3.xml><?xml version="1.0" encoding="utf-8"?>
<ds:datastoreItem xmlns:ds="http://schemas.openxmlformats.org/officeDocument/2006/customXml" ds:itemID="{6200B738-BAD4-420F-B3A2-21F6874EAF71}">
  <ds:schemaRefs>
    <ds:schemaRef ds:uri="http://purl.org/dc/terms/"/>
    <ds:schemaRef ds:uri="http://purl.org/dc/dcmitype/"/>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824225d5-ecca-4626-9767-5a1041cf2056"/>
    <ds:schemaRef ds:uri="dbded4f7-192a-4907-93b9-4d54db466ce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WebC1C</Template>
  <TotalTime>91</TotalTime>
  <Words>374</Words>
  <Application>Microsoft Office PowerPoint</Application>
  <PresentationFormat>Widescreen</PresentationFormat>
  <Paragraphs>55</Paragraphs>
  <Slides>6</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6</vt:i4>
      </vt:variant>
    </vt:vector>
  </HeadingPairs>
  <TitlesOfParts>
    <vt:vector size="17" baseType="lpstr">
      <vt:lpstr>Arial</vt:lpstr>
      <vt:lpstr>Calibri</vt:lpstr>
      <vt:lpstr>Gill Sans MT</vt:lpstr>
      <vt:lpstr>Segoe UI</vt:lpstr>
      <vt:lpstr>Segoe UI Light</vt:lpstr>
      <vt:lpstr>Segoe UI Semilight</vt:lpstr>
      <vt:lpstr>Times</vt:lpstr>
      <vt:lpstr>Times New Roman</vt:lpstr>
      <vt:lpstr>Wingdings 2</vt:lpstr>
      <vt:lpstr>Dividend</vt:lpstr>
      <vt:lpstr>QuickStarter Theme</vt:lpstr>
      <vt:lpstr>Projects and initiatives at Faculty of Economics, University of Tirana on climate and energy</vt:lpstr>
      <vt:lpstr>Good Practices from University of Tirana </vt:lpstr>
      <vt:lpstr>JEAN MONNET MODULE - PROFACTS</vt:lpstr>
      <vt:lpstr>Intensive CoursE</vt:lpstr>
      <vt:lpstr>Expected outcomes</vt:lpstr>
      <vt:lpstr>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PRO-FACTS</dc:title>
  <dc:creator>matilda.tola</dc:creator>
  <cp:lastModifiedBy>matilda.tola</cp:lastModifiedBy>
  <cp:revision>5</cp:revision>
  <dcterms:created xsi:type="dcterms:W3CDTF">2022-12-09T07:33:57Z</dcterms:created>
  <dcterms:modified xsi:type="dcterms:W3CDTF">2023-03-24T07:22:45Z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0x0101007353B8248722174697A333D772B5B272</vt:lpwstr>
  </property>
</Properties>
</file>